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86" r:id="rId2"/>
    <p:sldId id="282" r:id="rId3"/>
    <p:sldId id="283" r:id="rId4"/>
    <p:sldId id="257" r:id="rId5"/>
    <p:sldId id="289" r:id="rId6"/>
    <p:sldId id="285" r:id="rId7"/>
    <p:sldId id="263" r:id="rId8"/>
    <p:sldId id="264" r:id="rId9"/>
    <p:sldId id="265" r:id="rId10"/>
    <p:sldId id="266" r:id="rId11"/>
    <p:sldId id="268" r:id="rId12"/>
    <p:sldId id="290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8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05"/>
    <p:restoredTop sz="94592"/>
  </p:normalViewPr>
  <p:slideViewPr>
    <p:cSldViewPr snapToGrid="0" snapToObjects="1">
      <p:cViewPr varScale="1">
        <p:scale>
          <a:sx n="104" d="100"/>
          <a:sy n="104" d="100"/>
        </p:scale>
        <p:origin x="47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AC73CF-1F50-F04C-86CE-0EFC5632B361}" type="datetimeFigureOut">
              <a:rPr lang="en-US" smtClean="0"/>
              <a:t>4/8/19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A19810-8635-714E-A65E-F4955A96E6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704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19810-8635-714E-A65E-F4955A96E6C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699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realistic</a:t>
            </a:r>
            <a:r>
              <a:rPr lang="en-US" baseline="0" dirty="0" smtClean="0"/>
              <a:t> 1 TL ıncrease in price gives the same change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19810-8635-714E-A65E-F4955A96E6C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01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Constant elasticity</a:t>
            </a:r>
            <a:r>
              <a:rPr lang="en-US" baseline="0" dirty="0" smtClean="0"/>
              <a:t> formulae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19810-8635-714E-A65E-F4955A96E6C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743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</a:t>
            </a:r>
            <a:r>
              <a:rPr lang="en-US" baseline="0" dirty="0" smtClean="0"/>
              <a:t> the S shape?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A19810-8635-714E-A65E-F4955A96E6C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04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786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611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916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169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62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31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79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75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256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01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344DD-CDFB-584A-9385-8A60C75DCF06}" type="datetimeFigureOut">
              <a:rPr lang="en-US" smtClean="0"/>
              <a:t>4/8/19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B4F5F-F416-1E41-B888-C77F7784CC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981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microsoft.com/office/2007/relationships/hdphoto" Target="../media/hdphoto2.wdp"/><Relationship Id="rId5" Type="http://schemas.openxmlformats.org/officeDocument/2006/relationships/image" Target="../media/image6.jpe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8.jpeg"/><Relationship Id="rId5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4" Type="http://schemas.microsoft.com/office/2007/relationships/hdphoto" Target="../media/hdphoto7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jpeg"/><Relationship Id="rId5" Type="http://schemas.microsoft.com/office/2007/relationships/hdphoto" Target="../media/hdphoto8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92574F-B13E-7548-B477-C85DA23D47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Pricing and Revenue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9E957B2-A7B2-9E4E-A39C-E67036F53B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Prof. Ozgur Ozluk</a:t>
            </a:r>
          </a:p>
        </p:txBody>
      </p:sp>
    </p:spTree>
    <p:extLst>
      <p:ext uri="{BB962C8B-B14F-4D97-AF65-F5344CB8AC3E}">
        <p14:creationId xmlns:p14="http://schemas.microsoft.com/office/powerpoint/2010/main" val="413246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Price Sensitivity</a:t>
            </a:r>
          </a:p>
        </p:txBody>
      </p:sp>
      <p:pic>
        <p:nvPicPr>
          <p:cNvPr id="4" name="Content Placeholder 3" descr="2015-03-04 18.04.28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64" t="43410" r="51969" b="51445"/>
          <a:stretch/>
        </p:blipFill>
        <p:spPr>
          <a:xfrm>
            <a:off x="903266" y="1711192"/>
            <a:ext cx="7395459" cy="1376010"/>
          </a:xfrm>
        </p:spPr>
      </p:pic>
      <p:sp>
        <p:nvSpPr>
          <p:cNvPr id="5" name="TextBox 4"/>
          <p:cNvSpPr txBox="1"/>
          <p:nvPr/>
        </p:nvSpPr>
        <p:spPr>
          <a:xfrm>
            <a:off x="1132583" y="1711192"/>
            <a:ext cx="2236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SLOPE</a:t>
            </a:r>
          </a:p>
        </p:txBody>
      </p:sp>
      <p:pic>
        <p:nvPicPr>
          <p:cNvPr id="6" name="Picture 5" descr="2015-03-04 18.04.28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019" t="72026" r="40326" b="18199"/>
          <a:stretch/>
        </p:blipFill>
        <p:spPr>
          <a:xfrm>
            <a:off x="1132583" y="3087202"/>
            <a:ext cx="5774789" cy="1998836"/>
          </a:xfrm>
          <a:prstGeom prst="rect">
            <a:avLst/>
          </a:prstGeom>
        </p:spPr>
      </p:pic>
      <p:pic>
        <p:nvPicPr>
          <p:cNvPr id="7" name="Picture 6" descr="2015-03-04 18.04.36.png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560" t="18778" r="48285" b="75048"/>
          <a:stretch/>
        </p:blipFill>
        <p:spPr>
          <a:xfrm>
            <a:off x="903266" y="4939524"/>
            <a:ext cx="7937879" cy="1587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623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Price Sensitivity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2583" y="1711192"/>
            <a:ext cx="3330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PRICE ELASTICITY</a:t>
            </a:r>
          </a:p>
        </p:txBody>
      </p:sp>
      <p:pic>
        <p:nvPicPr>
          <p:cNvPr id="8" name="Content Placeholder 7" descr="2015-03-04 18.05.05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92" t="42928" r="44682" b="50641"/>
          <a:stretch/>
        </p:blipFill>
        <p:spPr>
          <a:xfrm>
            <a:off x="1132583" y="2381555"/>
            <a:ext cx="7306490" cy="1483672"/>
          </a:xfrm>
        </p:spPr>
      </p:pic>
      <p:sp>
        <p:nvSpPr>
          <p:cNvPr id="3" name="TextBox 2"/>
          <p:cNvSpPr txBox="1"/>
          <p:nvPr/>
        </p:nvSpPr>
        <p:spPr>
          <a:xfrm>
            <a:off x="6820930" y="3587200"/>
            <a:ext cx="161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 Elasticity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848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Measures of Price Sensitivity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2583" y="1711192"/>
            <a:ext cx="33302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PRICE ELASTICITY</a:t>
            </a:r>
          </a:p>
        </p:txBody>
      </p:sp>
      <p:pic>
        <p:nvPicPr>
          <p:cNvPr id="8" name="Content Placeholder 7" descr="2015-03-04 18.05.05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092" t="42928" r="44682" b="50641"/>
          <a:stretch/>
        </p:blipFill>
        <p:spPr>
          <a:xfrm>
            <a:off x="1132583" y="2381555"/>
            <a:ext cx="7306490" cy="1483672"/>
          </a:xfrm>
        </p:spPr>
      </p:pic>
      <p:pic>
        <p:nvPicPr>
          <p:cNvPr id="9" name="Picture 8" descr="2015-03-04 18.05.13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19" t="30354" r="58773" b="65273"/>
          <a:stretch/>
        </p:blipFill>
        <p:spPr>
          <a:xfrm>
            <a:off x="2173831" y="4586700"/>
            <a:ext cx="5142518" cy="104082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20930" y="3587200"/>
            <a:ext cx="161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Arc Elasticity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20929" y="5442863"/>
            <a:ext cx="1618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Point Elasticity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679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Run vs. Long Run Elasticity</a:t>
            </a:r>
          </a:p>
        </p:txBody>
      </p:sp>
      <p:pic>
        <p:nvPicPr>
          <p:cNvPr id="4" name="Content Placeholder 3" descr="2015-03-04 18.05.4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68" t="39712" r="22604" b="43728"/>
          <a:stretch/>
        </p:blipFill>
        <p:spPr>
          <a:xfrm>
            <a:off x="457200" y="1982153"/>
            <a:ext cx="8091079" cy="3592451"/>
          </a:xfrm>
        </p:spPr>
      </p:pic>
    </p:spTree>
    <p:extLst>
      <p:ext uri="{BB962C8B-B14F-4D97-AF65-F5344CB8AC3E}">
        <p14:creationId xmlns:p14="http://schemas.microsoft.com/office/powerpoint/2010/main" val="80219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Willingness to Pay</a:t>
            </a:r>
          </a:p>
        </p:txBody>
      </p:sp>
      <p:pic>
        <p:nvPicPr>
          <p:cNvPr id="4" name="Content Placeholder 3" descr="2015-03-04 18.05.5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020" t="63140" r="27749" b="29625"/>
          <a:stretch/>
        </p:blipFill>
        <p:spPr>
          <a:xfrm>
            <a:off x="0" y="2192665"/>
            <a:ext cx="9144000" cy="1464459"/>
          </a:xfrm>
        </p:spPr>
      </p:pic>
      <p:pic>
        <p:nvPicPr>
          <p:cNvPr id="5" name="Picture 4" descr="2015-03-04 18.05.52.pn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346" t="79743" r="63990" b="14083"/>
          <a:stretch/>
        </p:blipFill>
        <p:spPr>
          <a:xfrm>
            <a:off x="2291719" y="4079516"/>
            <a:ext cx="3993738" cy="138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65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Uniform Willingness to Pay</a:t>
            </a:r>
          </a:p>
        </p:txBody>
      </p:sp>
      <p:pic>
        <p:nvPicPr>
          <p:cNvPr id="4" name="Content Placeholder 3" descr="2015-03-04 18.07.36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80" t="29376" r="21961" b="41476"/>
          <a:stretch/>
        </p:blipFill>
        <p:spPr>
          <a:xfrm>
            <a:off x="1217142" y="1935382"/>
            <a:ext cx="6791300" cy="4699639"/>
          </a:xfrm>
        </p:spPr>
      </p:pic>
    </p:spTree>
    <p:extLst>
      <p:ext uri="{BB962C8B-B14F-4D97-AF65-F5344CB8AC3E}">
        <p14:creationId xmlns:p14="http://schemas.microsoft.com/office/powerpoint/2010/main" val="1425132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Price-Response Function</a:t>
            </a:r>
          </a:p>
        </p:txBody>
      </p:sp>
      <p:pic>
        <p:nvPicPr>
          <p:cNvPr id="4" name="Content Placeholder 3" descr="2015-03-04 18.08.04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9" t="5903" r="21531" b="58518"/>
          <a:stretch/>
        </p:blipFill>
        <p:spPr>
          <a:xfrm>
            <a:off x="1921298" y="1417638"/>
            <a:ext cx="5469752" cy="4920763"/>
          </a:xfrm>
        </p:spPr>
      </p:pic>
    </p:spTree>
    <p:extLst>
      <p:ext uri="{BB962C8B-B14F-4D97-AF65-F5344CB8AC3E}">
        <p14:creationId xmlns:p14="http://schemas.microsoft.com/office/powerpoint/2010/main" val="33132177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Constant-Elasticity Price-Response</a:t>
            </a:r>
          </a:p>
        </p:txBody>
      </p:sp>
      <p:pic>
        <p:nvPicPr>
          <p:cNvPr id="4" name="Content Placeholder 3" descr="2015-03-04 18.08.22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60" t="9003" r="8887" b="54458"/>
          <a:stretch/>
        </p:blipFill>
        <p:spPr>
          <a:xfrm>
            <a:off x="827635" y="1417638"/>
            <a:ext cx="7568882" cy="4617666"/>
          </a:xfrm>
        </p:spPr>
      </p:pic>
    </p:spTree>
    <p:extLst>
      <p:ext uri="{BB962C8B-B14F-4D97-AF65-F5344CB8AC3E}">
        <p14:creationId xmlns:p14="http://schemas.microsoft.com/office/powerpoint/2010/main" val="3990533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Logit</a:t>
            </a:r>
            <a:r>
              <a:rPr lang="en-US" dirty="0"/>
              <a:t> Price-Response Function</a:t>
            </a:r>
          </a:p>
        </p:txBody>
      </p:sp>
      <p:pic>
        <p:nvPicPr>
          <p:cNvPr id="4" name="Content Placeholder 3" descr="2015-03-04 18.09.45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8" t="8752" r="8243" b="59850"/>
          <a:stretch/>
        </p:blipFill>
        <p:spPr>
          <a:xfrm>
            <a:off x="457200" y="1805743"/>
            <a:ext cx="8117076" cy="4227532"/>
          </a:xfrm>
        </p:spPr>
      </p:pic>
      <p:pic>
        <p:nvPicPr>
          <p:cNvPr id="6" name="Picture 5" descr="2015-03-04 18.09.45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104" t="80772" r="64604" b="12026"/>
          <a:stretch/>
        </p:blipFill>
        <p:spPr>
          <a:xfrm>
            <a:off x="4903847" y="1958167"/>
            <a:ext cx="3275951" cy="141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5827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WTP: </a:t>
            </a:r>
            <a:r>
              <a:rPr lang="en-US" dirty="0" err="1"/>
              <a:t>Logit</a:t>
            </a:r>
            <a:r>
              <a:rPr lang="en-US" dirty="0"/>
              <a:t> Price-Response</a:t>
            </a:r>
          </a:p>
        </p:txBody>
      </p:sp>
      <p:pic>
        <p:nvPicPr>
          <p:cNvPr id="4" name="Content Placeholder 3" descr="2015-03-04 18.09.5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0" t="8418" r="6528" b="61735"/>
          <a:stretch/>
        </p:blipFill>
        <p:spPr>
          <a:xfrm>
            <a:off x="0" y="1656208"/>
            <a:ext cx="8914683" cy="4200655"/>
          </a:xfrm>
        </p:spPr>
      </p:pic>
    </p:spTree>
    <p:extLst>
      <p:ext uri="{BB962C8B-B14F-4D97-AF65-F5344CB8AC3E}">
        <p14:creationId xmlns:p14="http://schemas.microsoft.com/office/powerpoint/2010/main" val="2737687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Perfectly Competitive Markets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firms, each with a small market share</a:t>
            </a:r>
          </a:p>
          <a:p>
            <a:r>
              <a:rPr lang="en-US" dirty="0"/>
              <a:t>Homogeneous product</a:t>
            </a:r>
          </a:p>
          <a:p>
            <a:r>
              <a:rPr lang="en-US" dirty="0"/>
              <a:t>Perfect information</a:t>
            </a:r>
          </a:p>
          <a:p>
            <a:r>
              <a:rPr lang="en-US" dirty="0"/>
              <a:t>No barriers to entry</a:t>
            </a:r>
          </a:p>
          <a:p>
            <a:endParaRPr lang="en-US" dirty="0"/>
          </a:p>
          <a:p>
            <a:r>
              <a:rPr lang="en-US" dirty="0"/>
              <a:t>No pricing decisions necessary</a:t>
            </a:r>
          </a:p>
        </p:txBody>
      </p:sp>
    </p:spTree>
    <p:extLst>
      <p:ext uri="{BB962C8B-B14F-4D97-AF65-F5344CB8AC3E}">
        <p14:creationId xmlns:p14="http://schemas.microsoft.com/office/powerpoint/2010/main" val="1350455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561"/>
            <a:ext cx="8229600" cy="1143000"/>
          </a:xfrm>
        </p:spPr>
        <p:txBody>
          <a:bodyPr/>
          <a:lstStyle/>
          <a:p>
            <a:r>
              <a:rPr lang="en-US" dirty="0"/>
              <a:t>Basic Price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max </a:t>
            </a:r>
            <a:r>
              <a:rPr lang="en-US" i="1" dirty="0"/>
              <a:t>m(p) = ( p – c ) d(p)</a:t>
            </a:r>
          </a:p>
        </p:txBody>
      </p:sp>
      <p:pic>
        <p:nvPicPr>
          <p:cNvPr id="4" name="Picture 3" descr="2015-03-04 18.13.3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33" t="8746" r="8889" b="60129"/>
          <a:stretch/>
        </p:blipFill>
        <p:spPr>
          <a:xfrm>
            <a:off x="1428819" y="2593986"/>
            <a:ext cx="6756020" cy="35321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729" y="5914382"/>
            <a:ext cx="4994271" cy="943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48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E-Commerce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Velocity of Pricing Decisions</a:t>
            </a:r>
          </a:p>
          <a:p>
            <a:endParaRPr lang="en-US" dirty="0"/>
          </a:p>
          <a:p>
            <a:r>
              <a:rPr lang="en-US" dirty="0"/>
              <a:t>Immediate Wealth of Information</a:t>
            </a:r>
          </a:p>
          <a:p>
            <a:endParaRPr lang="en-US" dirty="0"/>
          </a:p>
          <a:p>
            <a:r>
              <a:rPr lang="en-US" dirty="0"/>
              <a:t>Unique Laboratory</a:t>
            </a:r>
          </a:p>
          <a:p>
            <a:endParaRPr lang="en-US" dirty="0"/>
          </a:p>
          <a:p>
            <a:r>
              <a:rPr lang="en-US" dirty="0"/>
              <a:t>More Aware Consumers</a:t>
            </a:r>
          </a:p>
        </p:txBody>
      </p:sp>
    </p:spTree>
    <p:extLst>
      <p:ext uri="{BB962C8B-B14F-4D97-AF65-F5344CB8AC3E}">
        <p14:creationId xmlns:p14="http://schemas.microsoft.com/office/powerpoint/2010/main" val="293329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Optimization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Analytical models to:</a:t>
            </a:r>
          </a:p>
          <a:p>
            <a:pPr marL="0" indent="0">
              <a:buNone/>
            </a:pPr>
            <a:r>
              <a:rPr lang="en-US" sz="2800" dirty="0"/>
              <a:t> </a:t>
            </a:r>
          </a:p>
          <a:p>
            <a:pPr marL="0" indent="0">
              <a:buNone/>
            </a:pPr>
            <a:r>
              <a:rPr lang="en-US" sz="2800" dirty="0"/>
              <a:t>–	Mine Historical data (sales, prices, competition)</a:t>
            </a:r>
          </a:p>
          <a:p>
            <a:pPr marL="0" indent="0">
              <a:buNone/>
            </a:pPr>
            <a:r>
              <a:rPr lang="en-US" sz="2800" dirty="0"/>
              <a:t> </a:t>
            </a:r>
          </a:p>
          <a:p>
            <a:pPr marL="0" indent="0">
              <a:buNone/>
            </a:pPr>
            <a:r>
              <a:rPr lang="en-US" sz="2800" dirty="0"/>
              <a:t>–	Estimate </a:t>
            </a:r>
            <a:r>
              <a:rPr lang="en-US" sz="2800" dirty="0" err="1"/>
              <a:t>elasticities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 </a:t>
            </a:r>
          </a:p>
          <a:p>
            <a:pPr marL="0" indent="0">
              <a:buNone/>
            </a:pPr>
            <a:r>
              <a:rPr lang="en-US" sz="2800" dirty="0"/>
              <a:t>–	Based on </a:t>
            </a:r>
            <a:r>
              <a:rPr lang="en-US" sz="2800" dirty="0" err="1"/>
              <a:t>elasticities</a:t>
            </a:r>
            <a:r>
              <a:rPr lang="en-US" sz="2800" dirty="0"/>
              <a:t> and costs, determine prices that improve overall profitability</a:t>
            </a:r>
            <a:r>
              <a:rPr lang="en-US" sz="2800" dirty="0">
                <a:effectLst/>
              </a:rPr>
              <a:t>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5417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Pricing Strategies</a:t>
            </a:r>
          </a:p>
        </p:txBody>
      </p:sp>
      <p:pic>
        <p:nvPicPr>
          <p:cNvPr id="4" name="Content Placeholder 3" descr="Screen Shot 2015-02-25 at 10.06.16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5" b="252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66444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Correlation?</a:t>
            </a:r>
          </a:p>
        </p:txBody>
      </p:sp>
      <p:pic>
        <p:nvPicPr>
          <p:cNvPr id="4" name="Content Placeholder 3" descr="Screen Shot 2015-02-25 at 10.13.02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5148" b="-514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59568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Price-Response Function</a:t>
            </a:r>
            <a:br>
              <a:rPr lang="en-US" dirty="0"/>
            </a:br>
            <a:r>
              <a:rPr lang="en-US" dirty="0"/>
              <a:t>Perfectly Competitive Markets</a:t>
            </a:r>
          </a:p>
        </p:txBody>
      </p:sp>
      <p:pic>
        <p:nvPicPr>
          <p:cNvPr id="5" name="Content Placeholder 4" descr="2015-03-04 16.35.15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23" t="41159" r="21747" b="29376"/>
          <a:stretch/>
        </p:blipFill>
        <p:spPr>
          <a:xfrm>
            <a:off x="1217142" y="1746474"/>
            <a:ext cx="6399152" cy="4392649"/>
          </a:xfrm>
        </p:spPr>
      </p:pic>
    </p:spTree>
    <p:extLst>
      <p:ext uri="{BB962C8B-B14F-4D97-AF65-F5344CB8AC3E}">
        <p14:creationId xmlns:p14="http://schemas.microsoft.com/office/powerpoint/2010/main" val="39835820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Price-Response Curve</a:t>
            </a:r>
          </a:p>
        </p:txBody>
      </p:sp>
      <p:pic>
        <p:nvPicPr>
          <p:cNvPr id="4" name="Content Placeholder 3" descr="2015-03-04 16.50.02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09" t="19294" r="20246" b="49516"/>
          <a:stretch/>
        </p:blipFill>
        <p:spPr>
          <a:xfrm>
            <a:off x="1517017" y="1587703"/>
            <a:ext cx="5944593" cy="4418943"/>
          </a:xfrm>
        </p:spPr>
      </p:pic>
    </p:spTree>
    <p:extLst>
      <p:ext uri="{BB962C8B-B14F-4D97-AF65-F5344CB8AC3E}">
        <p14:creationId xmlns:p14="http://schemas.microsoft.com/office/powerpoint/2010/main" val="3026102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Nonnegative</a:t>
            </a:r>
          </a:p>
          <a:p>
            <a:r>
              <a:rPr lang="en-US" dirty="0"/>
              <a:t>Continuous</a:t>
            </a:r>
          </a:p>
          <a:p>
            <a:r>
              <a:rPr lang="en-US" dirty="0"/>
              <a:t>Differentiable</a:t>
            </a:r>
          </a:p>
          <a:p>
            <a:r>
              <a:rPr lang="en-US" dirty="0"/>
              <a:t>Downward </a:t>
            </a:r>
            <a:r>
              <a:rPr lang="en-US" dirty="0" smtClean="0"/>
              <a:t>sloping - unless</a:t>
            </a:r>
            <a:endParaRPr lang="en-US" dirty="0"/>
          </a:p>
          <a:p>
            <a:pPr lvl="1"/>
            <a:r>
              <a:rPr lang="en-US" dirty="0" err="1"/>
              <a:t>Giffen</a:t>
            </a:r>
            <a:r>
              <a:rPr lang="en-US" dirty="0"/>
              <a:t> goods</a:t>
            </a:r>
          </a:p>
          <a:p>
            <a:pPr lvl="1"/>
            <a:r>
              <a:rPr lang="en-US" dirty="0"/>
              <a:t>Quality indicator</a:t>
            </a:r>
          </a:p>
          <a:p>
            <a:pPr lvl="1"/>
            <a:r>
              <a:rPr lang="en-US" dirty="0"/>
              <a:t>Conspicuous consumption</a:t>
            </a:r>
          </a:p>
        </p:txBody>
      </p:sp>
    </p:spTree>
    <p:extLst>
      <p:ext uri="{BB962C8B-B14F-4D97-AF65-F5344CB8AC3E}">
        <p14:creationId xmlns:p14="http://schemas.microsoft.com/office/powerpoint/2010/main" val="454501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1658</TotalTime>
  <Words>161</Words>
  <Application>Microsoft Macintosh PowerPoint</Application>
  <PresentationFormat>On-screen Show (4:3)</PresentationFormat>
  <Paragraphs>62</Paragraphs>
  <Slides>20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Calibri</vt:lpstr>
      <vt:lpstr>Arial</vt:lpstr>
      <vt:lpstr>Office Theme</vt:lpstr>
      <vt:lpstr>Pricing and Revenue Optimization</vt:lpstr>
      <vt:lpstr>Perfectly Competitive Markets</vt:lpstr>
      <vt:lpstr>E-Commerce</vt:lpstr>
      <vt:lpstr>Pricing Optimization</vt:lpstr>
      <vt:lpstr>Pricing Strategies</vt:lpstr>
      <vt:lpstr>Correlation?</vt:lpstr>
      <vt:lpstr>Price-Response Function Perfectly Competitive Markets</vt:lpstr>
      <vt:lpstr>Typical Price-Response Curve</vt:lpstr>
      <vt:lpstr>Properties</vt:lpstr>
      <vt:lpstr>Measures of Price Sensitivity</vt:lpstr>
      <vt:lpstr>Measures of Price Sensitivity</vt:lpstr>
      <vt:lpstr>Measures of Price Sensitivity</vt:lpstr>
      <vt:lpstr>Short Run vs. Long Run Elasticity</vt:lpstr>
      <vt:lpstr>Willingness to Pay</vt:lpstr>
      <vt:lpstr>Uniform Willingness to Pay</vt:lpstr>
      <vt:lpstr>Linear Price-Response Function</vt:lpstr>
      <vt:lpstr>Constant-Elasticity Price-Response</vt:lpstr>
      <vt:lpstr>Logit Price-Response Function</vt:lpstr>
      <vt:lpstr>WTP: Logit Price-Response</vt:lpstr>
      <vt:lpstr>Basic Price Optimization</vt:lpstr>
    </vt:vector>
  </TitlesOfParts>
  <Company>SFSU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cob</dc:creator>
  <cp:lastModifiedBy>Microsoft Office User</cp:lastModifiedBy>
  <cp:revision>34</cp:revision>
  <dcterms:created xsi:type="dcterms:W3CDTF">2015-02-24T07:46:35Z</dcterms:created>
  <dcterms:modified xsi:type="dcterms:W3CDTF">2019-04-08T11:29:40Z</dcterms:modified>
</cp:coreProperties>
</file>

<file path=docProps/thumbnail.jpeg>
</file>